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71"/>
  </p:notesMasterIdLst>
  <p:sldIdLst>
    <p:sldId id="693" r:id="rId2"/>
    <p:sldId id="717" r:id="rId3"/>
    <p:sldId id="710" r:id="rId4"/>
    <p:sldId id="616" r:id="rId5"/>
    <p:sldId id="513" r:id="rId6"/>
    <p:sldId id="521" r:id="rId7"/>
    <p:sldId id="668" r:id="rId8"/>
    <p:sldId id="264" r:id="rId9"/>
    <p:sldId id="701" r:id="rId10"/>
    <p:sldId id="493" r:id="rId11"/>
    <p:sldId id="718" r:id="rId12"/>
    <p:sldId id="702" r:id="rId13"/>
    <p:sldId id="703" r:id="rId14"/>
    <p:sldId id="705" r:id="rId15"/>
    <p:sldId id="706" r:id="rId16"/>
    <p:sldId id="707" r:id="rId17"/>
    <p:sldId id="708" r:id="rId18"/>
    <p:sldId id="709" r:id="rId19"/>
    <p:sldId id="592" r:id="rId20"/>
    <p:sldId id="670" r:id="rId21"/>
    <p:sldId id="280" r:id="rId22"/>
    <p:sldId id="666" r:id="rId23"/>
    <p:sldId id="704" r:id="rId24"/>
    <p:sldId id="636" r:id="rId25"/>
    <p:sldId id="689" r:id="rId26"/>
    <p:sldId id="642" r:id="rId27"/>
    <p:sldId id="643" r:id="rId28"/>
    <p:sldId id="687" r:id="rId29"/>
    <p:sldId id="640" r:id="rId30"/>
    <p:sldId id="685" r:id="rId31"/>
    <p:sldId id="631" r:id="rId32"/>
    <p:sldId id="632" r:id="rId33"/>
    <p:sldId id="686" r:id="rId34"/>
    <p:sldId id="672" r:id="rId35"/>
    <p:sldId id="638" r:id="rId36"/>
    <p:sldId id="673" r:id="rId37"/>
    <p:sldId id="692" r:id="rId38"/>
    <p:sldId id="719" r:id="rId39"/>
    <p:sldId id="720" r:id="rId40"/>
    <p:sldId id="721" r:id="rId41"/>
    <p:sldId id="722" r:id="rId42"/>
    <p:sldId id="723" r:id="rId43"/>
    <p:sldId id="724" r:id="rId44"/>
    <p:sldId id="725" r:id="rId45"/>
    <p:sldId id="726" r:id="rId46"/>
    <p:sldId id="727" r:id="rId47"/>
    <p:sldId id="644" r:id="rId48"/>
    <p:sldId id="609" r:id="rId49"/>
    <p:sldId id="610" r:id="rId50"/>
    <p:sldId id="608" r:id="rId51"/>
    <p:sldId id="688" r:id="rId52"/>
    <p:sldId id="712" r:id="rId53"/>
    <p:sldId id="713" r:id="rId54"/>
    <p:sldId id="715" r:id="rId55"/>
    <p:sldId id="714" r:id="rId56"/>
    <p:sldId id="716" r:id="rId57"/>
    <p:sldId id="728" r:id="rId58"/>
    <p:sldId id="263" r:id="rId59"/>
    <p:sldId id="270" r:id="rId60"/>
    <p:sldId id="271" r:id="rId61"/>
    <p:sldId id="690" r:id="rId62"/>
    <p:sldId id="680" r:id="rId63"/>
    <p:sldId id="667" r:id="rId64"/>
    <p:sldId id="691" r:id="rId65"/>
    <p:sldId id="645" r:id="rId66"/>
    <p:sldId id="278" r:id="rId67"/>
    <p:sldId id="593" r:id="rId68"/>
    <p:sldId id="585" r:id="rId69"/>
    <p:sldId id="287" r:id="rId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17"/>
    <p:restoredTop sz="96671"/>
  </p:normalViewPr>
  <p:slideViewPr>
    <p:cSldViewPr snapToGrid="0">
      <p:cViewPr varScale="1">
        <p:scale>
          <a:sx n="151" d="100"/>
          <a:sy n="151" d="100"/>
        </p:scale>
        <p:origin x="432" y="48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8506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198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785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848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151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774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37119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e62ad20c76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e62ad20c76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64553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46.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4.png"/><Relationship Id="rId7" Type="http://schemas.openxmlformats.org/officeDocument/2006/relationships/image" Target="../media/image144.png"/><Relationship Id="rId2" Type="http://schemas.openxmlformats.org/officeDocument/2006/relationships/image" Target="../media/image153.png"/><Relationship Id="rId1" Type="http://schemas.openxmlformats.org/officeDocument/2006/relationships/slideLayout" Target="../slideLayouts/slideLayout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5" Type="http://schemas.openxmlformats.org/officeDocument/2006/relationships/image" Target="../media/image162.png"/><Relationship Id="rId4" Type="http://schemas.openxmlformats.org/officeDocument/2006/relationships/image" Target="../media/image161.png"/></Relationships>
</file>

<file path=ppt/slides/_rels/slide48.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4.png"/><Relationship Id="rId7" Type="http://schemas.openxmlformats.org/officeDocument/2006/relationships/image" Target="../media/image144.png"/><Relationship Id="rId2" Type="http://schemas.openxmlformats.org/officeDocument/2006/relationships/image" Target="../media/image153.png"/><Relationship Id="rId1" Type="http://schemas.openxmlformats.org/officeDocument/2006/relationships/slideLayout" Target="../slideLayouts/slideLayout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66.png"/><Relationship Id="rId4" Type="http://schemas.openxmlformats.org/officeDocument/2006/relationships/image" Target="../media/image165.jpg"/></Relationships>
</file>

<file path=ppt/slides/_rels/slide6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1576326" y="4889584"/>
            <a:ext cx="5991343" cy="253916"/>
          </a:xfrm>
          <a:prstGeom prst="rect">
            <a:avLst/>
          </a:prstGeom>
          <a:noFill/>
        </p:spPr>
        <p:txBody>
          <a:bodyPr wrap="square" rtlCol="0">
            <a:spAutoFit/>
          </a:bodyPr>
          <a:lstStyle/>
          <a:p>
            <a:pPr algn="ctr"/>
            <a:r>
              <a:rPr lang="en-US" sz="1050" dirty="0">
                <a:solidFill>
                  <a:schemeClr val="bg1"/>
                </a:solidFill>
              </a:rPr>
              <a:t>https://www.synopsys.com/blogs/software-security/open-source-trends-ossra-report/ (2022)</a:t>
            </a:r>
            <a:endParaRPr lang="en-JP" sz="1050" dirty="0">
              <a:solidFill>
                <a:schemeClr val="bg1"/>
              </a:solidFill>
            </a:endParaRPr>
          </a:p>
        </p:txBody>
      </p:sp>
      <p:sp>
        <p:nvSpPr>
          <p:cNvPr id="2" name="TextBox 1">
            <a:extLst>
              <a:ext uri="{FF2B5EF4-FFF2-40B4-BE49-F238E27FC236}">
                <a16:creationId xmlns:a16="http://schemas.microsoft.com/office/drawing/2014/main" id="{41D93065-CDBE-7BFE-26F6-750C0F784FE9}"/>
              </a:ext>
            </a:extLst>
          </p:cNvPr>
          <p:cNvSpPr txBox="1"/>
          <p:nvPr/>
        </p:nvSpPr>
        <p:spPr>
          <a:xfrm>
            <a:off x="1728551" y="844294"/>
            <a:ext cx="5724644" cy="646331"/>
          </a:xfrm>
          <a:prstGeom prst="rect">
            <a:avLst/>
          </a:prstGeom>
          <a:noFill/>
        </p:spPr>
        <p:txBody>
          <a:bodyPr wrap="none" rtlCol="0">
            <a:spAutoFit/>
          </a:bodyPr>
          <a:lstStyle/>
          <a:p>
            <a:r>
              <a:rPr lang="en-US" sz="3600" dirty="0">
                <a:solidFill>
                  <a:schemeClr val="bg1"/>
                </a:solidFill>
              </a:rPr>
              <a:t>Global Codebase Statistics</a:t>
            </a:r>
          </a:p>
        </p:txBody>
      </p:sp>
      <p:sp>
        <p:nvSpPr>
          <p:cNvPr id="3" name="TextBox 2">
            <a:extLst>
              <a:ext uri="{FF2B5EF4-FFF2-40B4-BE49-F238E27FC236}">
                <a16:creationId xmlns:a16="http://schemas.microsoft.com/office/drawing/2014/main" id="{63BDB6CA-2611-DC69-3834-C9200DA72B4B}"/>
              </a:ext>
            </a:extLst>
          </p:cNvPr>
          <p:cNvSpPr txBox="1"/>
          <p:nvPr/>
        </p:nvSpPr>
        <p:spPr>
          <a:xfrm>
            <a:off x="2613771" y="1669809"/>
            <a:ext cx="3916457" cy="461665"/>
          </a:xfrm>
          <a:prstGeom prst="rect">
            <a:avLst/>
          </a:prstGeom>
          <a:noFill/>
        </p:spPr>
        <p:txBody>
          <a:bodyPr wrap="none" rtlCol="0">
            <a:spAutoFit/>
          </a:bodyPr>
          <a:lstStyle/>
          <a:p>
            <a:r>
              <a:rPr lang="en-US" sz="2400" dirty="0">
                <a:solidFill>
                  <a:schemeClr val="bg1"/>
                </a:solidFill>
              </a:rPr>
              <a:t>Over 93% use open source</a:t>
            </a:r>
          </a:p>
        </p:txBody>
      </p:sp>
      <p:sp>
        <p:nvSpPr>
          <p:cNvPr id="4" name="TextBox 3">
            <a:extLst>
              <a:ext uri="{FF2B5EF4-FFF2-40B4-BE49-F238E27FC236}">
                <a16:creationId xmlns:a16="http://schemas.microsoft.com/office/drawing/2014/main" id="{15C28B1C-56D0-0394-C902-B9CC6EACBE3E}"/>
              </a:ext>
            </a:extLst>
          </p:cNvPr>
          <p:cNvSpPr txBox="1"/>
          <p:nvPr/>
        </p:nvSpPr>
        <p:spPr>
          <a:xfrm>
            <a:off x="1970164" y="2332329"/>
            <a:ext cx="5203669" cy="461665"/>
          </a:xfrm>
          <a:prstGeom prst="rect">
            <a:avLst/>
          </a:prstGeom>
          <a:noFill/>
        </p:spPr>
        <p:txBody>
          <a:bodyPr wrap="none" rtlCol="0">
            <a:spAutoFit/>
          </a:bodyPr>
          <a:lstStyle/>
          <a:p>
            <a:r>
              <a:rPr lang="en-US" sz="2400" dirty="0">
                <a:solidFill>
                  <a:schemeClr val="bg1"/>
                </a:solidFill>
              </a:rPr>
              <a:t>53% have license compliance issues</a:t>
            </a:r>
          </a:p>
        </p:txBody>
      </p:sp>
      <p:sp>
        <p:nvSpPr>
          <p:cNvPr id="5" name="TextBox 4">
            <a:extLst>
              <a:ext uri="{FF2B5EF4-FFF2-40B4-BE49-F238E27FC236}">
                <a16:creationId xmlns:a16="http://schemas.microsoft.com/office/drawing/2014/main" id="{D25F1D91-B769-9CE5-A210-AC9B0EFF2D4A}"/>
              </a:ext>
            </a:extLst>
          </p:cNvPr>
          <p:cNvSpPr txBox="1"/>
          <p:nvPr/>
        </p:nvSpPr>
        <p:spPr>
          <a:xfrm>
            <a:off x="2760885" y="2994849"/>
            <a:ext cx="3659976" cy="461665"/>
          </a:xfrm>
          <a:prstGeom prst="rect">
            <a:avLst/>
          </a:prstGeom>
          <a:noFill/>
        </p:spPr>
        <p:txBody>
          <a:bodyPr wrap="none" rtlCol="0">
            <a:spAutoFit/>
          </a:bodyPr>
          <a:lstStyle/>
          <a:p>
            <a:r>
              <a:rPr lang="en-US" sz="2400" dirty="0">
                <a:solidFill>
                  <a:schemeClr val="bg1"/>
                </a:solidFill>
              </a:rPr>
              <a:t>81% have security issues</a:t>
            </a:r>
          </a:p>
        </p:txBody>
      </p:sp>
    </p:spTree>
    <p:extLst>
      <p:ext uri="{BB962C8B-B14F-4D97-AF65-F5344CB8AC3E}">
        <p14:creationId xmlns:p14="http://schemas.microsoft.com/office/powerpoint/2010/main" val="2836657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Where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fontScale="90000"/>
          </a:bodyPr>
          <a:lstStyle/>
          <a:p>
            <a:r>
              <a:rPr lang="en-US" dirty="0"/>
              <a:t>Internal / External… They are all the Supply Chain</a:t>
            </a:r>
          </a:p>
        </p:txBody>
      </p:sp>
    </p:spTree>
    <p:extLst>
      <p:ext uri="{BB962C8B-B14F-4D97-AF65-F5344CB8AC3E}">
        <p14:creationId xmlns:p14="http://schemas.microsoft.com/office/powerpoint/2010/main" val="2716712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High Level Solution – Process Approach</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656141" y="1862753"/>
            <a:ext cx="2791149" cy="307777"/>
          </a:xfrm>
          <a:prstGeom prst="rect">
            <a:avLst/>
          </a:prstGeom>
          <a:noFill/>
        </p:spPr>
        <p:txBody>
          <a:bodyPr wrap="none" rtlCol="0">
            <a:spAutoFit/>
          </a:bodyPr>
          <a:lstStyle/>
          <a:p>
            <a:r>
              <a:rPr lang="en-US" dirty="0"/>
              <a:t>Process Management Standards</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1699624" y="3973248"/>
            <a:ext cx="870751" cy="307777"/>
          </a:xfrm>
          <a:prstGeom prst="rect">
            <a:avLst/>
          </a:prstGeom>
          <a:noFill/>
        </p:spPr>
        <p:txBody>
          <a:bodyPr wrap="none" rtlCol="0">
            <a:spAutoFit/>
          </a:bodyPr>
          <a:lstStyle/>
          <a:p>
            <a:r>
              <a:rPr lang="en-US" dirty="0"/>
              <a:t>Methods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19</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Progress Around Our Standards</a:t>
            </a:r>
          </a:p>
        </p:txBody>
      </p:sp>
    </p:spTree>
    <p:extLst>
      <p:ext uri="{BB962C8B-B14F-4D97-AF65-F5344CB8AC3E}">
        <p14:creationId xmlns:p14="http://schemas.microsoft.com/office/powerpoint/2010/main" val="2169658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54D8331C-CC0E-BDD4-2DE2-787F4B02DF18}"/>
              </a:ext>
            </a:extLst>
          </p:cNvPr>
          <p:cNvPicPr>
            <a:picLocks noChangeAspect="1"/>
          </p:cNvPicPr>
          <p:nvPr/>
        </p:nvPicPr>
        <p:blipFill>
          <a:blip r:embed="rId3"/>
          <a:stretch>
            <a:fillRect/>
          </a:stretch>
        </p:blipFill>
        <p:spPr>
          <a:xfrm>
            <a:off x="3483778" y="3478654"/>
            <a:ext cx="2526214" cy="531834"/>
          </a:xfrm>
          <a:prstGeom prst="rect">
            <a:avLst/>
          </a:prstGeom>
        </p:spPr>
      </p:pic>
      <p:pic>
        <p:nvPicPr>
          <p:cNvPr id="2" name="Google Shape;192;g2fe16c0717b_0_27">
            <a:extLst>
              <a:ext uri="{FF2B5EF4-FFF2-40B4-BE49-F238E27FC236}">
                <a16:creationId xmlns:a16="http://schemas.microsoft.com/office/drawing/2014/main" id="{9E32AD87-4D59-B052-7D1B-15C7679F0F07}"/>
              </a:ext>
            </a:extLst>
          </p:cNvPr>
          <p:cNvPicPr preferRelativeResize="0">
            <a:picLocks noChangeAspect="1"/>
          </p:cNvPicPr>
          <p:nvPr/>
        </p:nvPicPr>
        <p:blipFill>
          <a:blip r:embed="rId4">
            <a:alphaModFix/>
          </a:blip>
          <a:srcRect l="12780" t="25129" r="13688" b="24281"/>
          <a:stretch/>
        </p:blipFill>
        <p:spPr>
          <a:xfrm>
            <a:off x="2222456" y="2824536"/>
            <a:ext cx="1493222" cy="461639"/>
          </a:xfrm>
          <a:prstGeom prst="rect">
            <a:avLst/>
          </a:prstGeom>
          <a:noFill/>
          <a:ln>
            <a:noFill/>
          </a:ln>
        </p:spPr>
      </p:pic>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5"/>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6"/>
            <a:stretch>
              <a:fillRect/>
            </a:stretch>
          </p:blipFill>
          <p:spPr>
            <a:xfrm>
              <a:off x="6505038" y="2596999"/>
              <a:ext cx="2574795" cy="2546501"/>
            </a:xfrm>
            <a:prstGeom prst="rect">
              <a:avLst/>
            </a:prstGeom>
          </p:spPr>
        </p:pic>
      </p:grpSp>
      <p:pic>
        <p:nvPicPr>
          <p:cNvPr id="10" name="Google Shape;245;g315aee6a538_0_0">
            <a:extLst>
              <a:ext uri="{FF2B5EF4-FFF2-40B4-BE49-F238E27FC236}">
                <a16:creationId xmlns:a16="http://schemas.microsoft.com/office/drawing/2014/main" id="{CBBE9AE8-F3E8-8377-441C-694ECFCC383A}"/>
              </a:ext>
            </a:extLst>
          </p:cNvPr>
          <p:cNvPicPr preferRelativeResize="0">
            <a:picLocks noChangeAspect="1"/>
          </p:cNvPicPr>
          <p:nvPr/>
        </p:nvPicPr>
        <p:blipFill>
          <a:blip r:embed="rId7">
            <a:alphaModFix/>
          </a:blip>
          <a:stretch>
            <a:fillRect/>
          </a:stretch>
        </p:blipFill>
        <p:spPr>
          <a:xfrm>
            <a:off x="4038205" y="2714462"/>
            <a:ext cx="1277912" cy="643892"/>
          </a:xfrm>
          <a:prstGeom prst="rect">
            <a:avLst/>
          </a:prstGeom>
          <a:noFill/>
          <a:ln>
            <a:noFill/>
          </a:ln>
        </p:spPr>
      </p:pic>
      <p:pic>
        <p:nvPicPr>
          <p:cNvPr id="11" name="Picture 10">
            <a:extLst>
              <a:ext uri="{FF2B5EF4-FFF2-40B4-BE49-F238E27FC236}">
                <a16:creationId xmlns:a16="http://schemas.microsoft.com/office/drawing/2014/main" id="{8BB58F8F-90EA-7267-AD58-C691B13B98C5}"/>
              </a:ext>
            </a:extLst>
          </p:cNvPr>
          <p:cNvPicPr>
            <a:picLocks noChangeAspect="1"/>
          </p:cNvPicPr>
          <p:nvPr/>
        </p:nvPicPr>
        <p:blipFill>
          <a:blip r:embed="rId8"/>
          <a:srcRect t="28511" b="29013"/>
          <a:stretch/>
        </p:blipFill>
        <p:spPr>
          <a:xfrm>
            <a:off x="3038353" y="4139894"/>
            <a:ext cx="1999703" cy="461638"/>
          </a:xfrm>
          <a:prstGeom prst="rect">
            <a:avLst/>
          </a:prstGeom>
        </p:spPr>
      </p:pic>
      <p:pic>
        <p:nvPicPr>
          <p:cNvPr id="12" name="Picture 11" descr="A red text with a white background&#10;&#10;Description automatically generated">
            <a:extLst>
              <a:ext uri="{FF2B5EF4-FFF2-40B4-BE49-F238E27FC236}">
                <a16:creationId xmlns:a16="http://schemas.microsoft.com/office/drawing/2014/main" id="{A4E75108-6984-077C-88A4-154FE1352094}"/>
              </a:ext>
            </a:extLst>
          </p:cNvPr>
          <p:cNvPicPr>
            <a:picLocks noChangeAspect="1"/>
          </p:cNvPicPr>
          <p:nvPr/>
        </p:nvPicPr>
        <p:blipFill>
          <a:blip r:embed="rId9"/>
          <a:stretch>
            <a:fillRect/>
          </a:stretch>
        </p:blipFill>
        <p:spPr>
          <a:xfrm>
            <a:off x="2010840" y="3370574"/>
            <a:ext cx="1360585" cy="684920"/>
          </a:xfrm>
          <a:prstGeom prst="rect">
            <a:avLst/>
          </a:prstGeom>
        </p:spPr>
      </p:pic>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10">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spTree>
    <p:extLst>
      <p:ext uri="{BB962C8B-B14F-4D97-AF65-F5344CB8AC3E}">
        <p14:creationId xmlns:p14="http://schemas.microsoft.com/office/powerpoint/2010/main" val="4134850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1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AI (January 2024~)</a:t>
            </a: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1071517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2608666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 OpenChain Project has extensive reference material:</a:t>
            </a:r>
          </a:p>
          <a:p>
            <a:pPr marL="285750" indent="-285750">
              <a:spcAft>
                <a:spcPts val="1200"/>
              </a:spcAft>
            </a:pPr>
            <a:r>
              <a:rPr lang="en-US" dirty="0"/>
              <a:t>Reference open source training slides</a:t>
            </a:r>
          </a:p>
          <a:p>
            <a:pPr marL="285750" indent="-285750">
              <a:spcAft>
                <a:spcPts val="1200"/>
              </a:spcAft>
            </a:pPr>
            <a:r>
              <a:rPr lang="en-US" dirty="0"/>
              <a:t>Policy template material</a:t>
            </a:r>
          </a:p>
          <a:p>
            <a:pPr marL="285750" indent="-285750">
              <a:spcAft>
                <a:spcPts val="1200"/>
              </a:spcAft>
            </a:pPr>
            <a:r>
              <a:rPr lang="en-US" dirty="0"/>
              <a:t>Supplier education material</a:t>
            </a:r>
          </a:p>
          <a:p>
            <a:pPr marL="285750" indent="-285750">
              <a:spcAft>
                <a:spcPts val="1200"/>
              </a:spcAft>
            </a:pPr>
            <a:r>
              <a:rPr lang="en-US" dirty="0"/>
              <a:t>Self-certification checklists and questionnaires</a:t>
            </a:r>
          </a:p>
          <a:p>
            <a:pPr marL="285750" indent="-285750">
              <a:spcAft>
                <a:spcPts val="1200"/>
              </a:spcAft>
            </a:pPr>
            <a:r>
              <a:rPr lang="en-US" dirty="0"/>
              <a:t>+ many, many more documents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3848136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E2A22-F25A-9F73-74C0-FAC10516D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ABFED-5CBE-B8BC-F40D-1514DEB1CEFF}"/>
              </a:ext>
            </a:extLst>
          </p:cNvPr>
          <p:cNvSpPr>
            <a:spLocks noGrp="1"/>
          </p:cNvSpPr>
          <p:nvPr>
            <p:ph type="title"/>
          </p:nvPr>
        </p:nvSpPr>
        <p:spPr/>
        <p:txBody>
          <a:bodyPr>
            <a:normAutofit fontScale="90000"/>
          </a:bodyPr>
          <a:lstStyle/>
          <a:p>
            <a:r>
              <a:rPr lang="en-JP" dirty="0"/>
              <a:t>Path to Conformance Guide</a:t>
            </a:r>
          </a:p>
        </p:txBody>
      </p:sp>
      <p:pic>
        <p:nvPicPr>
          <p:cNvPr id="5" name="Picture 4" descr="A screenshot of a black and white page&#10;&#10;AI-generated content may be incorrect.">
            <a:extLst>
              <a:ext uri="{FF2B5EF4-FFF2-40B4-BE49-F238E27FC236}">
                <a16:creationId xmlns:a16="http://schemas.microsoft.com/office/drawing/2014/main" id="{B29C7C3C-38A2-D299-9AAA-E19688D7FE6C}"/>
              </a:ext>
            </a:extLst>
          </p:cNvPr>
          <p:cNvPicPr>
            <a:picLocks noChangeAspect="1"/>
          </p:cNvPicPr>
          <p:nvPr/>
        </p:nvPicPr>
        <p:blipFill>
          <a:blip r:embed="rId2"/>
          <a:stretch>
            <a:fillRect/>
          </a:stretch>
        </p:blipFill>
        <p:spPr>
          <a:xfrm>
            <a:off x="2192866" y="1078214"/>
            <a:ext cx="5941901" cy="3719806"/>
          </a:xfrm>
          <a:prstGeom prst="rect">
            <a:avLst/>
          </a:prstGeom>
        </p:spPr>
      </p:pic>
    </p:spTree>
    <p:extLst>
      <p:ext uri="{BB962C8B-B14F-4D97-AF65-F5344CB8AC3E}">
        <p14:creationId xmlns:p14="http://schemas.microsoft.com/office/powerpoint/2010/main" val="362024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a:t>
            </a:r>
            <a:r>
              <a:rPr lang="en-US" sz="1800" dirty="0" err="1">
                <a:solidFill>
                  <a:schemeClr val="bg2"/>
                </a:solidFill>
                <a:latin typeface="Open Sans Light" pitchFamily="2" charset="0"/>
                <a:ea typeface="Open Sans Light" pitchFamily="2" charset="0"/>
                <a:cs typeface="Open Sans Light" pitchFamily="2" charset="0"/>
              </a:rPr>
              <a:t>Trillains</a:t>
            </a:r>
            <a:r>
              <a:rPr lang="en-US" sz="1800" dirty="0">
                <a:solidFill>
                  <a:schemeClr val="bg2"/>
                </a:solidFill>
                <a:latin typeface="Open Sans Light" pitchFamily="2" charset="0"/>
                <a:ea typeface="Open Sans Light" pitchFamily="2" charset="0"/>
                <a:cs typeface="Open Sans Light" pitchFamily="2" charset="0"/>
              </a:rPr>
              <a:t>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265525"/>
            <a:ext cx="7474121" cy="2612450"/>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Guide</a:t>
            </a:r>
          </a:p>
        </p:txBody>
      </p:sp>
      <p:pic>
        <p:nvPicPr>
          <p:cNvPr id="5" name="Picture 4" descr="A screenshot of a computer&#10;&#10;AI-generated content may be incorrect.">
            <a:extLst>
              <a:ext uri="{FF2B5EF4-FFF2-40B4-BE49-F238E27FC236}">
                <a16:creationId xmlns:a16="http://schemas.microsoft.com/office/drawing/2014/main" id="{8BFE916B-D1E0-65F4-3C85-BB77835C30DA}"/>
              </a:ext>
            </a:extLst>
          </p:cNvPr>
          <p:cNvPicPr>
            <a:picLocks noChangeAspect="1"/>
          </p:cNvPicPr>
          <p:nvPr/>
        </p:nvPicPr>
        <p:blipFill>
          <a:blip r:embed="rId2"/>
          <a:stretch>
            <a:fillRect/>
          </a:stretch>
        </p:blipFill>
        <p:spPr>
          <a:xfrm>
            <a:off x="2243667" y="1272593"/>
            <a:ext cx="5449008" cy="3870907"/>
          </a:xfrm>
          <a:prstGeom prst="rect">
            <a:avLst/>
          </a:prstGeom>
        </p:spPr>
      </p:pic>
    </p:spTree>
    <p:extLst>
      <p:ext uri="{BB962C8B-B14F-4D97-AF65-F5344CB8AC3E}">
        <p14:creationId xmlns:p14="http://schemas.microsoft.com/office/powerpoint/2010/main" val="1968671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1221E-5AAB-27C3-8477-EB7D9A4FE772}"/>
              </a:ext>
            </a:extLst>
          </p:cNvPr>
          <p:cNvSpPr>
            <a:spLocks noGrp="1"/>
          </p:cNvSpPr>
          <p:nvPr>
            <p:ph type="title"/>
          </p:nvPr>
        </p:nvSpPr>
        <p:spPr/>
        <p:txBody>
          <a:bodyPr>
            <a:normAutofit fontScale="90000"/>
          </a:bodyPr>
          <a:lstStyle/>
          <a:p>
            <a:r>
              <a:rPr lang="en-JP" dirty="0"/>
              <a:t>Self-Certification Checklist</a:t>
            </a:r>
          </a:p>
        </p:txBody>
      </p:sp>
      <p:pic>
        <p:nvPicPr>
          <p:cNvPr id="5" name="Picture 4" descr="A screenshot of a computer&#10;&#10;AI-generated content may be incorrect.">
            <a:extLst>
              <a:ext uri="{FF2B5EF4-FFF2-40B4-BE49-F238E27FC236}">
                <a16:creationId xmlns:a16="http://schemas.microsoft.com/office/drawing/2014/main" id="{65EF7FE4-95A1-7A83-F84F-3C1C6C5A7DF1}"/>
              </a:ext>
            </a:extLst>
          </p:cNvPr>
          <p:cNvPicPr>
            <a:picLocks noChangeAspect="1"/>
          </p:cNvPicPr>
          <p:nvPr/>
        </p:nvPicPr>
        <p:blipFill>
          <a:blip r:embed="rId2"/>
          <a:stretch>
            <a:fillRect/>
          </a:stretch>
        </p:blipFill>
        <p:spPr>
          <a:xfrm>
            <a:off x="2158999" y="1017800"/>
            <a:ext cx="5997445" cy="4146316"/>
          </a:xfrm>
          <a:prstGeom prst="rect">
            <a:avLst/>
          </a:prstGeom>
        </p:spPr>
      </p:pic>
    </p:spTree>
    <p:extLst>
      <p:ext uri="{BB962C8B-B14F-4D97-AF65-F5344CB8AC3E}">
        <p14:creationId xmlns:p14="http://schemas.microsoft.com/office/powerpoint/2010/main" val="4201137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Policy Template (lego for policy)</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2252132" y="1017800"/>
            <a:ext cx="5843237" cy="3934165"/>
          </a:xfrm>
          <a:prstGeom prst="rect">
            <a:avLst/>
          </a:prstGeom>
        </p:spPr>
      </p:pic>
    </p:spTree>
    <p:extLst>
      <p:ext uri="{BB962C8B-B14F-4D97-AF65-F5344CB8AC3E}">
        <p14:creationId xmlns:p14="http://schemas.microsoft.com/office/powerpoint/2010/main" val="811517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116484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1092198" y="1017800"/>
            <a:ext cx="7240567" cy="3472114"/>
          </a:xfrm>
          <a:prstGeom prst="rect">
            <a:avLst/>
          </a:prstGeom>
        </p:spPr>
      </p:pic>
    </p:spTree>
    <p:extLst>
      <p:ext uri="{BB962C8B-B14F-4D97-AF65-F5344CB8AC3E}">
        <p14:creationId xmlns:p14="http://schemas.microsoft.com/office/powerpoint/2010/main" val="1040296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2927072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449-A3BD-1AE3-A166-432B5101191B}"/>
              </a:ext>
            </a:extLst>
          </p:cNvPr>
          <p:cNvSpPr>
            <a:spLocks noGrp="1"/>
          </p:cNvSpPr>
          <p:nvPr>
            <p:ph type="title"/>
          </p:nvPr>
        </p:nvSpPr>
        <p:spPr/>
        <p:txBody>
          <a:bodyPr>
            <a:normAutofit fontScale="90000"/>
          </a:bodyPr>
          <a:lstStyle/>
          <a:p>
            <a:r>
              <a:rPr lang="en-US" dirty="0"/>
              <a:t>Recent Releases</a:t>
            </a:r>
          </a:p>
        </p:txBody>
      </p:sp>
      <p:pic>
        <p:nvPicPr>
          <p:cNvPr id="5" name="Picture 4" descr="A screenshot of a video game&#10;&#10;Description automatically generated">
            <a:extLst>
              <a:ext uri="{FF2B5EF4-FFF2-40B4-BE49-F238E27FC236}">
                <a16:creationId xmlns:a16="http://schemas.microsoft.com/office/drawing/2014/main" id="{10B906FB-2EFE-35D8-1963-CA5C83054F2A}"/>
              </a:ext>
            </a:extLst>
          </p:cNvPr>
          <p:cNvPicPr>
            <a:picLocks noChangeAspect="1"/>
          </p:cNvPicPr>
          <p:nvPr/>
        </p:nvPicPr>
        <p:blipFill>
          <a:blip r:embed="rId2"/>
          <a:stretch>
            <a:fillRect/>
          </a:stretch>
        </p:blipFill>
        <p:spPr>
          <a:xfrm>
            <a:off x="4686810" y="1158293"/>
            <a:ext cx="4327310" cy="235564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F48F6D5-3EBE-6448-11AA-DC8DB480A54A}"/>
              </a:ext>
            </a:extLst>
          </p:cNvPr>
          <p:cNvPicPr>
            <a:picLocks noChangeAspect="1"/>
          </p:cNvPicPr>
          <p:nvPr/>
        </p:nvPicPr>
        <p:blipFill>
          <a:blip r:embed="rId3"/>
          <a:stretch>
            <a:fillRect/>
          </a:stretch>
        </p:blipFill>
        <p:spPr>
          <a:xfrm>
            <a:off x="211712" y="1132607"/>
            <a:ext cx="4245480" cy="2407017"/>
          </a:xfrm>
          <a:prstGeom prst="rect">
            <a:avLst/>
          </a:prstGeom>
        </p:spPr>
      </p:pic>
      <p:pic>
        <p:nvPicPr>
          <p:cNvPr id="9" name="Picture 8" descr="A qr code with a few black squares&#10;&#10;Description automatically generated">
            <a:extLst>
              <a:ext uri="{FF2B5EF4-FFF2-40B4-BE49-F238E27FC236}">
                <a16:creationId xmlns:a16="http://schemas.microsoft.com/office/drawing/2014/main" id="{8553A9BE-44A5-F81A-EC38-32B779F06DC6}"/>
              </a:ext>
            </a:extLst>
          </p:cNvPr>
          <p:cNvPicPr>
            <a:picLocks noChangeAspect="1"/>
          </p:cNvPicPr>
          <p:nvPr/>
        </p:nvPicPr>
        <p:blipFill>
          <a:blip r:embed="rId4"/>
          <a:stretch>
            <a:fillRect/>
          </a:stretch>
        </p:blipFill>
        <p:spPr>
          <a:xfrm>
            <a:off x="6202416" y="3255638"/>
            <a:ext cx="1296098" cy="1296098"/>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8BA7228C-26B6-22E8-33BA-D1425B94F563}"/>
              </a:ext>
            </a:extLst>
          </p:cNvPr>
          <p:cNvPicPr>
            <a:picLocks noChangeAspect="1"/>
          </p:cNvPicPr>
          <p:nvPr/>
        </p:nvPicPr>
        <p:blipFill>
          <a:blip r:embed="rId5"/>
          <a:stretch>
            <a:fillRect/>
          </a:stretch>
        </p:blipFill>
        <p:spPr>
          <a:xfrm>
            <a:off x="1838988" y="3255638"/>
            <a:ext cx="1296098" cy="1296098"/>
          </a:xfrm>
          <a:prstGeom prst="rect">
            <a:avLst/>
          </a:prstGeom>
        </p:spPr>
      </p:pic>
    </p:spTree>
    <p:extLst>
      <p:ext uri="{BB962C8B-B14F-4D97-AF65-F5344CB8AC3E}">
        <p14:creationId xmlns:p14="http://schemas.microsoft.com/office/powerpoint/2010/main" val="3600655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2625328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Training Courses</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Tree>
    <p:extLst>
      <p:ext uri="{BB962C8B-B14F-4D97-AF65-F5344CB8AC3E}">
        <p14:creationId xmlns:p14="http://schemas.microsoft.com/office/powerpoint/2010/main" val="4139941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Webinars covering all aspects of open source management and governance</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447339" y="4733601"/>
            <a:ext cx="2249334"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openchainproject.org</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/webinars</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5" name="Google Shape;176;p28">
            <a:extLst>
              <a:ext uri="{FF2B5EF4-FFF2-40B4-BE49-F238E27FC236}">
                <a16:creationId xmlns:a16="http://schemas.microsoft.com/office/drawing/2014/main" id="{420BF77C-9776-BC71-ECC1-89E31DB20ECA}"/>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2600694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1364771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1421237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2861755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1727414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1354504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6848-FB1C-DDDC-3D1E-CD2AB92B57BB}"/>
              </a:ext>
            </a:extLst>
          </p:cNvPr>
          <p:cNvSpPr>
            <a:spLocks noGrp="1"/>
          </p:cNvSpPr>
          <p:nvPr>
            <p:ph type="title"/>
          </p:nvPr>
        </p:nvSpPr>
        <p:spPr/>
        <p:txBody>
          <a:bodyPr>
            <a:normAutofit fontScale="90000"/>
          </a:bodyPr>
          <a:lstStyle/>
          <a:p>
            <a:r>
              <a:rPr lang="en-JP" dirty="0"/>
              <a:t>A Simple Conceptual Workslow</a:t>
            </a:r>
          </a:p>
        </p:txBody>
      </p:sp>
      <p:sp>
        <p:nvSpPr>
          <p:cNvPr id="3" name="Text Placeholder 2">
            <a:extLst>
              <a:ext uri="{FF2B5EF4-FFF2-40B4-BE49-F238E27FC236}">
                <a16:creationId xmlns:a16="http://schemas.microsoft.com/office/drawing/2014/main" id="{37665885-4324-6357-7392-767199D5BEDE}"/>
              </a:ext>
            </a:extLst>
          </p:cNvPr>
          <p:cNvSpPr>
            <a:spLocks noGrp="1"/>
          </p:cNvSpPr>
          <p:nvPr>
            <p:ph type="body" idx="1"/>
          </p:nvPr>
        </p:nvSpPr>
        <p:spPr/>
        <p:txBody>
          <a:bodyPr/>
          <a:lstStyle/>
          <a:p>
            <a:r>
              <a:rPr lang="en-JP" dirty="0"/>
              <a:t>Study</a:t>
            </a:r>
            <a:br>
              <a:rPr lang="en-JP" dirty="0"/>
            </a:br>
            <a:r>
              <a:rPr lang="en-JP" dirty="0"/>
              <a:t> </a:t>
            </a:r>
          </a:p>
          <a:p>
            <a:r>
              <a:rPr lang="en-JP" dirty="0"/>
              <a:t>Brainstorm</a:t>
            </a:r>
            <a:br>
              <a:rPr lang="en-JP" dirty="0"/>
            </a:br>
            <a:endParaRPr lang="en-JP" dirty="0">
              <a:solidFill>
                <a:srgbClr val="00B050"/>
              </a:solidFill>
            </a:endParaRPr>
          </a:p>
          <a:p>
            <a:r>
              <a:rPr lang="en-JP" dirty="0"/>
              <a:t>Make a Guide (if useful)</a:t>
            </a:r>
            <a:br>
              <a:rPr lang="en-JP" dirty="0"/>
            </a:br>
            <a:endParaRPr lang="en-JP" dirty="0">
              <a:solidFill>
                <a:srgbClr val="00B050"/>
              </a:solidFill>
            </a:endParaRPr>
          </a:p>
          <a:p>
            <a:r>
              <a:rPr lang="en-JP" dirty="0"/>
              <a:t>Make a Specification (if useful)</a:t>
            </a:r>
            <a:br>
              <a:rPr lang="en-JP" dirty="0"/>
            </a:br>
            <a:endParaRPr lang="en-JP" dirty="0"/>
          </a:p>
          <a:p>
            <a:r>
              <a:rPr lang="en-JP" dirty="0"/>
              <a:t>Make a Standard (if useful)</a:t>
            </a:r>
          </a:p>
        </p:txBody>
      </p:sp>
      <p:sp>
        <p:nvSpPr>
          <p:cNvPr id="4" name="Down Arrow 3">
            <a:extLst>
              <a:ext uri="{FF2B5EF4-FFF2-40B4-BE49-F238E27FC236}">
                <a16:creationId xmlns:a16="http://schemas.microsoft.com/office/drawing/2014/main" id="{C919C5F0-78CD-F4E1-6A30-2275404DAAFC}"/>
              </a:ext>
            </a:extLst>
          </p:cNvPr>
          <p:cNvSpPr/>
          <p:nvPr/>
        </p:nvSpPr>
        <p:spPr>
          <a:xfrm>
            <a:off x="932328"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4F6B4E16-5769-CD47-1894-6CE155D0C7A5}"/>
              </a:ext>
            </a:extLst>
          </p:cNvPr>
          <p:cNvSpPr/>
          <p:nvPr/>
        </p:nvSpPr>
        <p:spPr>
          <a:xfrm>
            <a:off x="932328"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9F7C8D66-AD3A-0193-27FE-8A72685ABBC6}"/>
              </a:ext>
            </a:extLst>
          </p:cNvPr>
          <p:cNvSpPr/>
          <p:nvPr/>
        </p:nvSpPr>
        <p:spPr>
          <a:xfrm>
            <a:off x="932328"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775644A0-B0C0-4AF6-D9BD-9E6430FA09FE}"/>
              </a:ext>
            </a:extLst>
          </p:cNvPr>
          <p:cNvSpPr/>
          <p:nvPr/>
        </p:nvSpPr>
        <p:spPr>
          <a:xfrm>
            <a:off x="932328"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1915239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C6504-2982-8C1B-0658-E068422A8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277517-A1A7-506B-9305-158C2C40AB02}"/>
              </a:ext>
            </a:extLst>
          </p:cNvPr>
          <p:cNvSpPr>
            <a:spLocks noGrp="1"/>
          </p:cNvSpPr>
          <p:nvPr>
            <p:ph type="ctrTitle"/>
          </p:nvPr>
        </p:nvSpPr>
        <p:spPr/>
        <p:txBody>
          <a:bodyPr/>
          <a:lstStyle/>
          <a:p>
            <a:r>
              <a:rPr lang="en-US" dirty="0"/>
              <a:t>Specific Impact</a:t>
            </a:r>
          </a:p>
        </p:txBody>
      </p:sp>
    </p:spTree>
    <p:extLst>
      <p:ext uri="{BB962C8B-B14F-4D97-AF65-F5344CB8AC3E}">
        <p14:creationId xmlns:p14="http://schemas.microsoft.com/office/powerpoint/2010/main" val="1369005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Procurement Negotiations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simple “ask” for procurement in all industries.</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2025 we expect:</a:t>
            </a:r>
          </a:p>
          <a:p>
            <a:pPr marL="285750" indent="-285750">
              <a:spcAft>
                <a:spcPts val="1200"/>
              </a:spcAft>
            </a:pPr>
            <a:r>
              <a:rPr lang="en-US" dirty="0"/>
              <a:t>More use of industry standards versus custom approaches for procurement</a:t>
            </a:r>
          </a:p>
          <a:p>
            <a:pPr marL="285750" indent="-285750">
              <a:spcAft>
                <a:spcPts val="1200"/>
              </a:spcAft>
            </a:pPr>
            <a:r>
              <a:rPr lang="en-US" dirty="0"/>
              <a:t>More use of OpenChain standards</a:t>
            </a:r>
          </a:p>
        </p:txBody>
      </p:sp>
    </p:spTree>
    <p:extLst>
      <p:ext uri="{BB962C8B-B14F-4D97-AF65-F5344CB8AC3E}">
        <p14:creationId xmlns:p14="http://schemas.microsoft.com/office/powerpoint/2010/main" val="1610092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Mergers and Acquisitions</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are a “floor” to check risk management in M&amp;A. </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2025 we expect:</a:t>
            </a:r>
          </a:p>
          <a:p>
            <a:pPr marL="285750" indent="-285750">
              <a:spcAft>
                <a:spcPts val="1200"/>
              </a:spcAft>
            </a:pPr>
            <a:r>
              <a:rPr lang="en-US" dirty="0"/>
              <a:t>More use of OpenChain standards for M&amp;A</a:t>
            </a:r>
          </a:p>
          <a:p>
            <a:pPr marL="285750" indent="-285750">
              <a:spcAft>
                <a:spcPts val="1200"/>
              </a:spcAft>
            </a:pPr>
            <a:r>
              <a:rPr lang="en-US" dirty="0"/>
              <a:t>More case studies around the use of OpenChain standards</a:t>
            </a:r>
          </a:p>
        </p:txBody>
      </p:sp>
    </p:spTree>
    <p:extLst>
      <p:ext uri="{BB962C8B-B14F-4D97-AF65-F5344CB8AC3E}">
        <p14:creationId xmlns:p14="http://schemas.microsoft.com/office/powerpoint/2010/main" val="136688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Supply Chain Management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ISO/IEC 5230 and ISO/IEC 18974 make it easy for customers to check open source license compliance and security assurance.</a:t>
            </a:r>
          </a:p>
          <a:p>
            <a:pPr marL="0" lvl="0" indent="0" algn="l" rtl="0">
              <a:spcBef>
                <a:spcPts val="0"/>
              </a:spcBef>
              <a:spcAft>
                <a:spcPts val="1200"/>
              </a:spcAft>
              <a:buNone/>
            </a:pPr>
            <a:endParaRPr lang="en-US" dirty="0"/>
          </a:p>
          <a:p>
            <a:pPr marL="0" lvl="0" indent="0" algn="l" rtl="0">
              <a:spcBef>
                <a:spcPts val="0"/>
              </a:spcBef>
              <a:spcAft>
                <a:spcPts val="1200"/>
              </a:spcAft>
              <a:buNone/>
            </a:pPr>
            <a:r>
              <a:rPr lang="en-US" b="1" dirty="0"/>
              <a:t>In 2025 we expect:</a:t>
            </a:r>
          </a:p>
          <a:p>
            <a:pPr marL="285750" indent="-285750">
              <a:spcAft>
                <a:spcPts val="1200"/>
              </a:spcAft>
            </a:pPr>
            <a:r>
              <a:rPr lang="en-US" dirty="0"/>
              <a:t>More supply chain requests for OpenChain use</a:t>
            </a:r>
          </a:p>
          <a:p>
            <a:pPr marL="285750" indent="-285750">
              <a:spcAft>
                <a:spcPts val="1200"/>
              </a:spcAft>
            </a:pPr>
            <a:r>
              <a:rPr lang="en-US" dirty="0"/>
              <a:t>Open source maturity models describing OpenChain standards</a:t>
            </a:r>
          </a:p>
        </p:txBody>
      </p:sp>
    </p:spTree>
    <p:extLst>
      <p:ext uri="{BB962C8B-B14F-4D97-AF65-F5344CB8AC3E}">
        <p14:creationId xmlns:p14="http://schemas.microsoft.com/office/powerpoint/2010/main" val="1898908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Always Evolving</a:t>
            </a:r>
          </a:p>
        </p:txBody>
      </p:sp>
    </p:spTree>
    <p:extLst>
      <p:ext uri="{BB962C8B-B14F-4D97-AF65-F5344CB8AC3E}">
        <p14:creationId xmlns:p14="http://schemas.microsoft.com/office/powerpoint/2010/main" val="1371698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AI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Workshops and different </a:t>
            </a:r>
            <a:r>
              <a:rPr lang="en-US" sz="1500"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timezone</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 summary syncs are held once a month discussing AI Compliance in the supply chain. The study group is </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co-chaired by Matthew Crawford from Arm and David Marr from Qualcomm</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rPr>
              <a:t> with a focus on identifying shared concerns across </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0"/>
                  </a:ext>
                </a:extLst>
              </a:rPr>
              <a:t>industries, and considering</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rPr>
              <a:t> a guide about using AI BOM in the trusted supply chain</a:t>
            </a: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rPr>
              <a:t>.</a:t>
            </a:r>
            <a:endParaRPr sz="1100" dirty="0"/>
          </a:p>
          <a:p>
            <a:pPr marL="0" lvl="0" indent="0" algn="l" rtl="0">
              <a:lnSpc>
                <a:spcPct val="115000"/>
              </a:lnSpc>
              <a:spcBef>
                <a:spcPts val="0"/>
              </a:spcBef>
              <a:spcAft>
                <a:spcPts val="0"/>
              </a:spcAft>
              <a:buSzPts val="1800"/>
              <a:buNone/>
            </a:pPr>
            <a:endParaRPr sz="1400" dirty="0"/>
          </a:p>
        </p:txBody>
      </p:sp>
      <p:pic>
        <p:nvPicPr>
          <p:cNvPr id="244" name="Google Shape;244;g2e62ad20c76_0_541"/>
          <p:cNvPicPr preferRelativeResize="0"/>
          <p:nvPr/>
        </p:nvPicPr>
        <p:blipFill>
          <a:blip r:embed="rId3">
            <a:alphaModFix/>
          </a:blip>
          <a:stretch>
            <a:fillRect/>
          </a:stretch>
        </p:blipFill>
        <p:spPr>
          <a:xfrm>
            <a:off x="7936700" y="0"/>
            <a:ext cx="1207300" cy="1207300"/>
          </a:xfrm>
          <a:prstGeom prst="rect">
            <a:avLst/>
          </a:prstGeom>
          <a:noFill/>
          <a:ln>
            <a:noFill/>
          </a:ln>
        </p:spPr>
      </p:pic>
      <p:pic>
        <p:nvPicPr>
          <p:cNvPr id="246" name="Google Shape;246;g2e62ad20c76_0_541"/>
          <p:cNvPicPr preferRelativeResize="0"/>
          <p:nvPr/>
        </p:nvPicPr>
        <p:blipFill>
          <a:blip r:embed="rId4">
            <a:alphaModFix/>
          </a:blip>
          <a:stretch>
            <a:fillRect/>
          </a:stretch>
        </p:blipFill>
        <p:spPr>
          <a:xfrm>
            <a:off x="6643500" y="-4850"/>
            <a:ext cx="1217000" cy="1217000"/>
          </a:xfrm>
          <a:prstGeom prst="rect">
            <a:avLst/>
          </a:prstGeom>
          <a:noFill/>
          <a:ln>
            <a:noFill/>
          </a:ln>
        </p:spPr>
      </p:pic>
      <p:pic>
        <p:nvPicPr>
          <p:cNvPr id="4" name="Picture 3">
            <a:extLst>
              <a:ext uri="{FF2B5EF4-FFF2-40B4-BE49-F238E27FC236}">
                <a16:creationId xmlns:a16="http://schemas.microsoft.com/office/drawing/2014/main" id="{40CE15BB-4371-A1B7-0D50-1C4D405F51D2}"/>
              </a:ext>
            </a:extLst>
          </p:cNvPr>
          <p:cNvPicPr>
            <a:picLocks noChangeAspect="1"/>
          </p:cNvPicPr>
          <p:nvPr/>
        </p:nvPicPr>
        <p:blipFill>
          <a:blip r:embed="rId5"/>
          <a:srcRect/>
          <a:stretch/>
        </p:blipFill>
        <p:spPr>
          <a:xfrm>
            <a:off x="3786723" y="3225647"/>
            <a:ext cx="1507853" cy="1507853"/>
          </a:xfrm>
          <a:prstGeom prst="rect">
            <a:avLst/>
          </a:prstGeom>
        </p:spPr>
      </p:pic>
      <p:sp>
        <p:nvSpPr>
          <p:cNvPr id="6" name="Google Shape;252;g2e62ad20c76_0_541">
            <a:extLst>
              <a:ext uri="{FF2B5EF4-FFF2-40B4-BE49-F238E27FC236}">
                <a16:creationId xmlns:a16="http://schemas.microsoft.com/office/drawing/2014/main" id="{8F2819B2-A206-DCDB-5A4C-91E5F605F9DF}"/>
              </a:ext>
            </a:extLst>
          </p:cNvPr>
          <p:cNvSpPr txBox="1"/>
          <p:nvPr/>
        </p:nvSpPr>
        <p:spPr>
          <a:xfrm>
            <a:off x="3640350" y="2700832"/>
            <a:ext cx="1800600" cy="461635"/>
          </a:xfrm>
          <a:prstGeom prst="rect">
            <a:avLst/>
          </a:prstGeom>
          <a:noFill/>
          <a:ln>
            <a:noFill/>
          </a:ln>
        </p:spPr>
        <p:txBody>
          <a:bodyPr spcFirstLastPara="1" wrap="square" lIns="91425" tIns="91425" rIns="91425" bIns="91425" anchor="t" anchorCtr="0">
            <a:spAutoFit/>
          </a:bodyPr>
          <a:lstStyle/>
          <a:p>
            <a:pPr algn="ctr">
              <a:buSzPts val="1800"/>
            </a:pPr>
            <a:r>
              <a:rPr lang="en-US" sz="1800" dirty="0">
                <a:solidFill>
                  <a:schemeClr val="dk2"/>
                </a:solidFill>
                <a:latin typeface="Open Sans Medium"/>
                <a:ea typeface="Open Sans Medium"/>
                <a:cs typeface="Open Sans Medium"/>
                <a:sym typeface="Open Sans Medium"/>
              </a:rPr>
              <a:t>Jan 2025</a:t>
            </a:r>
            <a:endParaRPr lang="en-US" sz="1800" b="0" i="0" u="none" strike="noStrike" cap="none" dirty="0">
              <a:solidFill>
                <a:schemeClr val="dk2"/>
              </a:solidFill>
              <a:latin typeface="Open Sans Medium"/>
              <a:ea typeface="Open Sans Medium"/>
              <a:cs typeface="Open Sans Medium"/>
              <a:sym typeface="Open Sans Medium"/>
            </a:endParaRPr>
          </a:p>
        </p:txBody>
      </p:sp>
    </p:spTree>
    <p:extLst>
      <p:ext uri="{BB962C8B-B14F-4D97-AF65-F5344CB8AC3E}">
        <p14:creationId xmlns:p14="http://schemas.microsoft.com/office/powerpoint/2010/main" val="809611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e62ad20c76_0_54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New SBOM Study Group</a:t>
            </a:r>
            <a:endParaRPr dirty="0"/>
          </a:p>
        </p:txBody>
      </p:sp>
      <p:sp>
        <p:nvSpPr>
          <p:cNvPr id="243" name="Google Shape;243;g2e62ad20c76_0_541"/>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sz="15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The OpenChain Project has required Software Bill of Materials for its standards since 2016. Over the years, we have contributed to the field by developing SPDX Lite (a simple SBOM for suppliers) and releasing a guide to define SBOM Quality. In July we launched a new monthly Study Group to bring all our various activities together and answer the question of “how do we use SBOMs in production?” Regular meetings started in September.</a:t>
            </a:r>
            <a:endParaRPr sz="1400" dirty="0"/>
          </a:p>
        </p:txBody>
      </p:sp>
      <p:pic>
        <p:nvPicPr>
          <p:cNvPr id="244" name="Google Shape;244;g2e62ad20c76_0_541"/>
          <p:cNvPicPr preferRelativeResize="0"/>
          <p:nvPr/>
        </p:nvPicPr>
        <p:blipFill>
          <a:blip r:embed="rId3"/>
          <a:srcRect/>
          <a:stretch/>
        </p:blipFill>
        <p:spPr>
          <a:xfrm>
            <a:off x="7936700" y="0"/>
            <a:ext cx="1207300" cy="1207300"/>
          </a:xfrm>
          <a:prstGeom prst="rect">
            <a:avLst/>
          </a:prstGeom>
          <a:noFill/>
          <a:ln>
            <a:noFill/>
          </a:ln>
        </p:spPr>
      </p:pic>
      <p:pic>
        <p:nvPicPr>
          <p:cNvPr id="251" name="Google Shape;251;g2e62ad20c76_0_541"/>
          <p:cNvPicPr preferRelativeResize="0"/>
          <p:nvPr/>
        </p:nvPicPr>
        <p:blipFill>
          <a:blip r:embed="rId4"/>
          <a:srcRect/>
          <a:stretch/>
        </p:blipFill>
        <p:spPr>
          <a:xfrm>
            <a:off x="3746909" y="3103007"/>
            <a:ext cx="1587500" cy="1587500"/>
          </a:xfrm>
          <a:prstGeom prst="rect">
            <a:avLst/>
          </a:prstGeom>
          <a:noFill/>
          <a:ln>
            <a:noFill/>
          </a:ln>
        </p:spPr>
      </p:pic>
      <p:sp>
        <p:nvSpPr>
          <p:cNvPr id="252" name="Google Shape;252;g2e62ad20c76_0_541"/>
          <p:cNvSpPr txBox="1"/>
          <p:nvPr/>
        </p:nvSpPr>
        <p:spPr>
          <a:xfrm>
            <a:off x="3640350" y="2700832"/>
            <a:ext cx="1800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chemeClr val="dk2"/>
                </a:solidFill>
                <a:latin typeface="Open Sans Medium"/>
                <a:ea typeface="Open Sans Medium"/>
                <a:cs typeface="Open Sans Medium"/>
                <a:sym typeface="Open Sans Medium"/>
              </a:rPr>
              <a:t>Jan 2025</a:t>
            </a:r>
            <a:endParaRPr sz="1800" b="0" i="0" u="none" strike="noStrike" cap="none" dirty="0">
              <a:solidFill>
                <a:schemeClr val="dk2"/>
              </a:solidFill>
              <a:latin typeface="Open Sans Medium"/>
              <a:ea typeface="Open Sans Medium"/>
              <a:cs typeface="Open Sans Medium"/>
              <a:sym typeface="Open Sans Medium"/>
            </a:endParaRPr>
          </a:p>
        </p:txBody>
      </p:sp>
    </p:spTree>
    <p:extLst>
      <p:ext uri="{BB962C8B-B14F-4D97-AF65-F5344CB8AC3E}">
        <p14:creationId xmlns:p14="http://schemas.microsoft.com/office/powerpoint/2010/main" val="3575695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inevitable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Track All This Work </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EF4AD-C4C4-C6F9-8B12-306264899311}"/>
              </a:ext>
            </a:extLst>
          </p:cNvPr>
          <p:cNvSpPr>
            <a:spLocks noGrp="1"/>
          </p:cNvSpPr>
          <p:nvPr>
            <p:ph type="body" idx="1"/>
          </p:nvPr>
        </p:nvSpPr>
        <p:spPr>
          <a:xfrm>
            <a:off x="1486449" y="3576899"/>
            <a:ext cx="5998800" cy="977683"/>
          </a:xfrm>
        </p:spPr>
        <p:txBody>
          <a:bodyPr>
            <a:noAutofit/>
          </a:bodyPr>
          <a:lstStyle/>
          <a:p>
            <a:pPr algn="ctr"/>
            <a:r>
              <a:rPr lang="en-US" dirty="0"/>
              <a:t>Shane Coughlan</a:t>
            </a:r>
          </a:p>
          <a:p>
            <a:pPr algn="ctr"/>
            <a:r>
              <a:rPr lang="en-US" dirty="0" err="1"/>
              <a:t>scoughlan@linuxfoundation.org</a:t>
            </a:r>
            <a:br>
              <a:rPr lang="en-US" dirty="0"/>
            </a:br>
            <a:r>
              <a:rPr lang="en-US" dirty="0"/>
              <a:t>+81 80 4035 8083</a:t>
            </a:r>
          </a:p>
        </p:txBody>
      </p:sp>
      <p:pic>
        <p:nvPicPr>
          <p:cNvPr id="4" name="Picture 3" descr="A qr code with a few black squares&#10;&#10;Description automatically generated">
            <a:extLst>
              <a:ext uri="{FF2B5EF4-FFF2-40B4-BE49-F238E27FC236}">
                <a16:creationId xmlns:a16="http://schemas.microsoft.com/office/drawing/2014/main" id="{58A3AD56-C0A6-FF08-085E-6C27A77957D2}"/>
              </a:ext>
            </a:extLst>
          </p:cNvPr>
          <p:cNvPicPr>
            <a:picLocks noChangeAspect="1"/>
          </p:cNvPicPr>
          <p:nvPr/>
        </p:nvPicPr>
        <p:blipFill>
          <a:blip r:embed="rId3"/>
          <a:stretch>
            <a:fillRect/>
          </a:stretch>
        </p:blipFill>
        <p:spPr>
          <a:xfrm>
            <a:off x="6609600" y="2609100"/>
            <a:ext cx="2534400" cy="2534400"/>
          </a:xfrm>
          <a:prstGeom prst="rect">
            <a:avLst/>
          </a:prstGeom>
        </p:spPr>
      </p:pic>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Tree>
    <p:extLst>
      <p:ext uri="{BB962C8B-B14F-4D97-AF65-F5344CB8AC3E}">
        <p14:creationId xmlns:p14="http://schemas.microsoft.com/office/powerpoint/2010/main" val="364283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sp>
        <p:nvSpPr>
          <p:cNvPr id="2" name="Text Placeholder 1">
            <a:extLst>
              <a:ext uri="{FF2B5EF4-FFF2-40B4-BE49-F238E27FC236}">
                <a16:creationId xmlns:a16="http://schemas.microsoft.com/office/drawing/2014/main" id="{2F9C853D-6EBE-2DDC-A88C-01929CB8DF0B}"/>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13270</TotalTime>
  <Words>1822</Words>
  <Application>Microsoft Macintosh PowerPoint</Application>
  <PresentationFormat>On-screen Show (16:9)</PresentationFormat>
  <Paragraphs>255</Paragraphs>
  <Slides>69</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Archivo</vt:lpstr>
      <vt:lpstr>Archivo ExtraLight</vt:lpstr>
      <vt:lpstr>Archivo Light</vt:lpstr>
      <vt:lpstr>Noto Sans Symbols</vt:lpstr>
      <vt:lpstr>Arial</vt:lpstr>
      <vt:lpstr>Courier New</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PowerPoint Presentation</vt:lpstr>
      <vt:lpstr>Where is the  Supply Chain?</vt:lpstr>
      <vt:lpstr>PowerPoint Presentation</vt:lpstr>
      <vt:lpstr>PowerPoint Presentation</vt:lpstr>
      <vt:lpstr>PowerPoint Presentation</vt:lpstr>
      <vt:lpstr>PowerPoint Presentation</vt:lpstr>
      <vt:lpstr>PowerPoint Presentation</vt:lpstr>
      <vt:lpstr>Internal / External… They are all the Supply Chain</vt:lpstr>
      <vt:lpstr>High Level Solution – Process Approach</vt:lpstr>
      <vt:lpstr>Trust Built By Process Management</vt:lpstr>
      <vt:lpstr>Sister Standards - Processes for Programs</vt:lpstr>
      <vt:lpstr>The OpenChain standards are the international baseline for quality in open source license compliance or security assurance programs.</vt:lpstr>
      <vt:lpstr>Progress Around Our Standards</vt:lpstr>
      <vt:lpstr>A Continual Heartbeat Of Adoption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We Have Community Study and Work Groups</vt:lpstr>
      <vt:lpstr>We Have Commercial Support</vt:lpstr>
      <vt:lpstr>We Have Free Reference Material</vt:lpstr>
      <vt:lpstr>Example Reference Material</vt:lpstr>
      <vt:lpstr>We Have Free Reference Material</vt:lpstr>
      <vt:lpstr>Path to Conformance Guide</vt:lpstr>
      <vt:lpstr>Self-Certification Guide</vt:lpstr>
      <vt:lpstr>Self-Certification Checklist</vt:lpstr>
      <vt:lpstr>Policy Template (lego for policy)</vt:lpstr>
      <vt:lpstr>Reference Training Slides</vt:lpstr>
      <vt:lpstr>Capability Model</vt:lpstr>
      <vt:lpstr>Free Training Courses</vt:lpstr>
      <vt:lpstr>Case Studies</vt:lpstr>
      <vt:lpstr>Recent Releases</vt:lpstr>
      <vt:lpstr>Case Studies</vt:lpstr>
      <vt:lpstr>Training Courses</vt:lpstr>
      <vt:lpstr>100+</vt:lpstr>
      <vt:lpstr>Evolution</vt:lpstr>
      <vt:lpstr>Open Source Management</vt:lpstr>
      <vt:lpstr>Open Source Regulation</vt:lpstr>
      <vt:lpstr>Biggest Market Challenges</vt:lpstr>
      <vt:lpstr>Biggest Operational Challenges</vt:lpstr>
      <vt:lpstr>A Simple Conceptual Workslow</vt:lpstr>
      <vt:lpstr>Specific Impact</vt:lpstr>
      <vt:lpstr>Procurement Negotiations</vt:lpstr>
      <vt:lpstr>Mergers and Acquisitions</vt:lpstr>
      <vt:lpstr>Supply Chain Management</vt:lpstr>
      <vt:lpstr>Always Evolving</vt:lpstr>
      <vt:lpstr>New AI Study Group</vt:lpstr>
      <vt:lpstr>New SBOM Study Group</vt:lpstr>
      <vt:lpstr>In Conclusion</vt:lpstr>
      <vt:lpstr>What Is Happening Right Now?</vt:lpstr>
      <vt:lpstr>What Is Coming Next For The Market?</vt:lpstr>
      <vt:lpstr>What Will The OpenChain Project Do? </vt:lpstr>
      <vt:lpstr>Track All This Work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203</cp:revision>
  <dcterms:modified xsi:type="dcterms:W3CDTF">2025-06-15T23:57:34Z</dcterms:modified>
</cp:coreProperties>
</file>